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1" r:id="rId7"/>
    <p:sldId id="264" r:id="rId8"/>
    <p:sldId id="265" r:id="rId9"/>
    <p:sldId id="266" r:id="rId10"/>
    <p:sldId id="267" r:id="rId11"/>
    <p:sldId id="281" r:id="rId12"/>
    <p:sldId id="268" r:id="rId13"/>
    <p:sldId id="269" r:id="rId14"/>
    <p:sldId id="260" r:id="rId15"/>
    <p:sldId id="272" r:id="rId16"/>
    <p:sldId id="270" r:id="rId17"/>
    <p:sldId id="271" r:id="rId18"/>
    <p:sldId id="273" r:id="rId19"/>
    <p:sldId id="274" r:id="rId20"/>
    <p:sldId id="279" r:id="rId21"/>
    <p:sldId id="280" r:id="rId22"/>
    <p:sldId id="275" r:id="rId23"/>
    <p:sldId id="277" r:id="rId24"/>
    <p:sldId id="278" r:id="rId25"/>
    <p:sldId id="282" r:id="rId26"/>
    <p:sldId id="276" r:id="rId27"/>
    <p:sldId id="283" r:id="rId2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09"/>
  </p:normalViewPr>
  <p:slideViewPr>
    <p:cSldViewPr snapToGrid="0">
      <p:cViewPr varScale="1">
        <p:scale>
          <a:sx n="143" d="100"/>
          <a:sy n="143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CDF1C-0E67-79DB-86AF-328E5DDD3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87A3C7-DE68-7965-0DEB-1391CB15E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3DE96-E1E9-FA0C-495A-7467E3CB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1CB14-B826-BB95-7513-971B8B47A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FF4FD-FD62-5F95-2348-B703ACEC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4641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02766-CD5F-CA57-AEC3-87C8E5820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3CAE7-DC40-F330-C3CB-706746385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D5970-3A78-B020-C16E-BCA3AE8C8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60B9F-C6FD-2296-4A47-C4C064DA3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C5AC6-5999-1CFB-9E16-4BF637CAB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2511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CAE3A5-D524-4147-4CDF-6F678B9B7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5D2372-BA13-695E-0963-F55CD9D40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8319-EF1F-3415-E507-17857CCB3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30364-80A8-5601-3DEF-1F1FDF395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6AC38-05A1-D7F5-2947-043DA5029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398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54BBD-7FCC-722F-63A7-AF433B0B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32C42-9C29-0AF8-4C2D-9CC7FF5B3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51844-9588-EE4E-729B-FF3AB64FB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7D94A-325F-5C0F-192D-898BE02A1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035AB-CEA7-0BFE-CF3D-14EA025B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9030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136CD-57B9-D908-7983-062A49F13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0FE3B-DC8C-AED6-E73D-1394BBFD5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8289A-BA92-D4D8-0CAF-AF319695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6B161-B1B2-0E6B-E79A-20A8EC0C6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C8AF-9452-4A98-AB92-02E1B503C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0030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5B4D1-30C9-4735-76BA-8B5BE286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17DE3-AE84-DCEF-5F02-5434AF90A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A8C79-2FB1-70F0-7AA2-A29A7ED3F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1C2D6-5620-C935-6362-3F8BB3272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401DB-140E-95A1-03FA-FD61A1368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D7505-AE6D-134F-F420-077B90A59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339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FCEB-7F2F-1088-D732-3FC99F478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6C92D-E25C-ADC5-18BE-B5C551140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2D3B1-0CA2-CFB9-8C92-7B211EFE2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19B35D-B542-C0AF-5BE5-2FB62EAC25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E083D-546A-1DDA-C804-B5B3D0BF61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E24C48-A421-4C69-6CED-29E06D5A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21FAA-0B35-A763-910E-896DBF491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76553E-6C8B-DDED-4AAB-6DB0B137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13413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B679-E603-3D63-B1AD-35FB3526D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F65955-88F8-19C2-5678-5BAF8EBB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D279E-92EF-3D3B-4DEE-8AE29F20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DE452-04EB-36F5-1CE8-787DA9E13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4100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F835E0-7A67-B730-6C87-4204C8A02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31FB7A-B27D-9093-F58E-97173F1C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336E5-86D4-2216-F597-4E0DA95C0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8970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2140-A25E-ADB1-560A-ED7FA299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C6765-4E30-049D-0FED-9AE88D64F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CF516-2F49-7F10-C2BB-6C5083953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F9D91-6467-FE8B-FA9C-67704BB5A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0B77B-37C2-A4B7-8009-7DD596DF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BC5EF-8C4C-446B-E144-363EAC47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7758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6100-95E2-8DEB-0A07-92BEBF74B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FD929-5697-7152-3966-19871022E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A8E40-BD03-2C1F-E53B-4B76608F3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CF9D2-E88B-0B4D-7880-2DA8FB071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1B59F-49CA-72B9-D15D-F0871AC8E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29977-390C-1A0D-C40E-B5CA8CD5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2184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AA07FA-9C40-BA93-5843-850386F3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255A4-CEB8-DD7F-4569-9F0F7D93C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AEF9A-23A6-10FE-0A8D-5083C3452A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39C0B-4D43-C761-2FDA-65630F8A5A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11C23-637E-95A8-A70F-11D515CAF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5288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andb.ai/serralasierra-lab/tictactoe_v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andb.ai/serralasierra-lab/tictactoe_v4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kaggle.com/code/maxserra/deeprl-training-bed-3/noteboo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kaggle.com/code/maxserra/deeprl-training-bed-3/notebook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kaggle.com/code/maxserra/deeprl-training-bed-3/notebook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andb.ai/serralasierra-lab/tictactoe_deepR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andb.ai/serralasierra-lab/tictactoe_deepR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andb.ai/serralasierra-lab/tictactoe_deepR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andb.ai/serralasierra-lab/tictactoe_deepR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xserra/ml2_project_connectx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80FE-1A55-6856-1287-EBD6D5483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sz="4800" strike="sngStrike" dirty="0"/>
              <a:t>ConnectX Kaggle competition</a:t>
            </a:r>
            <a:br>
              <a:rPr lang="en-DE" sz="4800" dirty="0"/>
            </a:br>
            <a:r>
              <a:rPr lang="en-DE" sz="4800" dirty="0"/>
              <a:t>Reinforcement Learning</a:t>
            </a:r>
            <a:br>
              <a:rPr lang="en-DE" sz="4800" dirty="0"/>
            </a:br>
            <a:r>
              <a:rPr lang="en-DE" sz="4800" dirty="0"/>
              <a:t>on a two-player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ADDA6-F908-6CCC-F19E-C9987B9F0F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DE" dirty="0"/>
              <a:t>Max Serra Lasierra</a:t>
            </a:r>
          </a:p>
          <a:p>
            <a:r>
              <a:rPr lang="en-DE" dirty="0"/>
              <a:t>Project for the course “Machine Learning 2” WS22/23</a:t>
            </a:r>
          </a:p>
          <a:p>
            <a:r>
              <a:rPr lang="en-DE" dirty="0"/>
              <a:t>University of Potsdam</a:t>
            </a:r>
          </a:p>
        </p:txBody>
      </p:sp>
    </p:spTree>
    <p:extLst>
      <p:ext uri="{BB962C8B-B14F-4D97-AF65-F5344CB8AC3E}">
        <p14:creationId xmlns:p14="http://schemas.microsoft.com/office/powerpoint/2010/main" val="2159273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879A2-11AA-FB16-D7DF-27CF7E658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CE6C5-466A-0F76-44A7-E04690FD5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44" y="1265970"/>
            <a:ext cx="9056511" cy="54617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748410-776E-86A8-A14E-D78015CA0566}"/>
              </a:ext>
            </a:extLst>
          </p:cNvPr>
          <p:cNvSpPr txBox="1"/>
          <p:nvPr/>
        </p:nvSpPr>
        <p:spPr>
          <a:xfrm>
            <a:off x="8273034" y="6488668"/>
            <a:ext cx="23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Sutton and Barto, 2020</a:t>
            </a:r>
          </a:p>
        </p:txBody>
      </p:sp>
    </p:spTree>
    <p:extLst>
      <p:ext uri="{BB962C8B-B14F-4D97-AF65-F5344CB8AC3E}">
        <p14:creationId xmlns:p14="http://schemas.microsoft.com/office/powerpoint/2010/main" val="95136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4EDB2-C1D8-6ECC-F5AF-55590EE8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000" dirty="0"/>
              <a:t>MCTS – Upper Confidence bound for Trees (UCT)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278592-4F16-284C-C1A9-A553EF57A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7525" y="1825625"/>
            <a:ext cx="803695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56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4763-2D88-022B-A2BF-EE2617AC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000" dirty="0"/>
              <a:t>MCTS – Upper Confidence bound for Trees (UCT)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CAE721F-43A4-59FF-7CAA-C766B7C75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378" y="1825625"/>
            <a:ext cx="102072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19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4763-2D88-022B-A2BF-EE2617AC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MCTS – Adaptive UCT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77EAA35-C664-3436-98F7-E345FFD5E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378" y="1825625"/>
            <a:ext cx="102072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70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517B0-0EFD-22D6-CF5E-27073018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coded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84B47-AF6E-CCA3-3458-F86063542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Temporal Difference:</a:t>
            </a:r>
          </a:p>
          <a:p>
            <a:pPr lvl="1"/>
            <a:r>
              <a:rPr lang="en-DE" dirty="0"/>
              <a:t>Q-Learning</a:t>
            </a:r>
          </a:p>
          <a:p>
            <a:pPr lvl="1"/>
            <a:r>
              <a:rPr lang="en-DE" dirty="0"/>
              <a:t>Sarsa and expected Sarsa</a:t>
            </a:r>
          </a:p>
          <a:p>
            <a:r>
              <a:rPr lang="en-DE" dirty="0"/>
              <a:t>Monte Carlo Tree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664B9-53EB-08C3-8BF5-507F5239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203" y="2121759"/>
            <a:ext cx="2366110" cy="2299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865BDC-308A-A586-B535-BC67B699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693" y="1186959"/>
            <a:ext cx="3355131" cy="799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D09571-F753-92FC-301A-E0E862BAB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160" y="3589868"/>
            <a:ext cx="8053530" cy="34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21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6613C-603A-8F45-B98A-0901969C1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coded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F46CD-ACC9-E012-0C57-52A19B747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The agent should learn to play both X and O!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7A8EA-54B9-24C9-9E10-669916E25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2887663"/>
            <a:ext cx="75184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36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5074-9C22-6C34-6FC1-B583D0FB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coded – </a:t>
            </a:r>
            <a:r>
              <a:rPr lang="en-DE" dirty="0">
                <a:hlinkClick r:id="rId2"/>
              </a:rPr>
              <a:t>wandb project</a:t>
            </a:r>
            <a:endParaRPr lang="en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355E49-249B-8159-B0B2-594B17A91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3818" y="1430513"/>
            <a:ext cx="11304363" cy="579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93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5074-9C22-6C34-6FC1-B583D0FB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coded – </a:t>
            </a:r>
            <a:r>
              <a:rPr lang="en-DE" dirty="0">
                <a:hlinkClick r:id="rId2"/>
              </a:rPr>
              <a:t>wandb project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7035C-4C5E-4AD9-C71B-66AB3AA6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32" y="1425727"/>
            <a:ext cx="11307536" cy="57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1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ACF4-9097-1A85-88D8-BD7411BA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</a:t>
            </a:r>
            <a:r>
              <a:rPr lang="en-DE" b="1" dirty="0"/>
              <a:t>did not </a:t>
            </a:r>
            <a:r>
              <a:rPr lang="en-DE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E204-B766-CB39-5F7F-A1271F035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Deep Reinforcement Learning </a:t>
            </a:r>
            <a:r>
              <a:rPr lang="en-DE" sz="2400" dirty="0"/>
              <a:t>(“out-of-the-box” from Stable Baselines3)</a:t>
            </a:r>
            <a:endParaRPr lang="en-DE" dirty="0"/>
          </a:p>
          <a:p>
            <a:pPr lvl="1"/>
            <a:r>
              <a:rPr lang="en-DE" dirty="0"/>
              <a:t>DQN (Deep Q Network)</a:t>
            </a:r>
          </a:p>
          <a:p>
            <a:pPr lvl="1"/>
            <a:r>
              <a:rPr lang="en-DE" dirty="0"/>
              <a:t>PPO (Proximal Policy Optimization)</a:t>
            </a:r>
          </a:p>
          <a:p>
            <a:endParaRPr lang="en-DE" dirty="0"/>
          </a:p>
          <a:p>
            <a:r>
              <a:rPr lang="en-DE" dirty="0"/>
              <a:t>The NN is (obviously) exposed and can be modified.</a:t>
            </a:r>
          </a:p>
        </p:txBody>
      </p:sp>
    </p:spTree>
    <p:extLst>
      <p:ext uri="{BB962C8B-B14F-4D97-AF65-F5344CB8AC3E}">
        <p14:creationId xmlns:p14="http://schemas.microsoft.com/office/powerpoint/2010/main" val="254796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ACF4-9097-1A85-88D8-BD7411BA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</a:t>
            </a:r>
            <a:r>
              <a:rPr lang="en-DE" b="1" dirty="0"/>
              <a:t>did not </a:t>
            </a:r>
            <a:r>
              <a:rPr lang="en-DE" dirty="0"/>
              <a:t>code – </a:t>
            </a:r>
            <a:r>
              <a:rPr lang="en-DE" sz="3600" dirty="0">
                <a:hlinkClick r:id="rId2"/>
              </a:rPr>
              <a:t>Kaggle notebook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3EA32-620B-D96B-1B7D-DB88048FB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36576"/>
            <a:ext cx="7772400" cy="51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9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E3AF-5686-8C4C-6463-5E79AEFB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setting – Connect4</a:t>
            </a:r>
          </a:p>
        </p:txBody>
      </p:sp>
      <p:pic>
        <p:nvPicPr>
          <p:cNvPr id="7" name="Screen Recording 2023-03-27 at 17.19.35.mov">
            <a:hlinkClick r:id="" action="ppaction://media"/>
            <a:extLst>
              <a:ext uri="{FF2B5EF4-FFF2-40B4-BE49-F238E27FC236}">
                <a16:creationId xmlns:a16="http://schemas.microsoft.com/office/drawing/2014/main" id="{C415CA97-9111-4593-EE47-2D025FD5C8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2168" y="1690688"/>
            <a:ext cx="5427663" cy="4351338"/>
          </a:xfrm>
        </p:spPr>
      </p:pic>
    </p:spTree>
    <p:extLst>
      <p:ext uri="{BB962C8B-B14F-4D97-AF65-F5344CB8AC3E}">
        <p14:creationId xmlns:p14="http://schemas.microsoft.com/office/powerpoint/2010/main" val="46178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ACF4-9097-1A85-88D8-BD7411BA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</a:t>
            </a:r>
            <a:r>
              <a:rPr lang="en-DE" b="1" dirty="0"/>
              <a:t>did not </a:t>
            </a:r>
            <a:r>
              <a:rPr lang="en-DE" dirty="0"/>
              <a:t>code – </a:t>
            </a:r>
            <a:r>
              <a:rPr lang="en-DE" sz="3600" dirty="0">
                <a:hlinkClick r:id="rId2"/>
              </a:rPr>
              <a:t>Kaggle notebook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D1740-B11B-4F60-7145-170D6F0A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09654"/>
            <a:ext cx="7772400" cy="554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27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ACF4-9097-1A85-88D8-BD7411BA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</a:t>
            </a:r>
            <a:r>
              <a:rPr lang="en-DE" b="1" dirty="0"/>
              <a:t>did not </a:t>
            </a:r>
            <a:r>
              <a:rPr lang="en-DE" dirty="0"/>
              <a:t>code – </a:t>
            </a:r>
            <a:r>
              <a:rPr lang="en-DE" sz="3600" dirty="0">
                <a:hlinkClick r:id="rId2"/>
              </a:rPr>
              <a:t>Kaggle notebook</a:t>
            </a:r>
            <a:endParaRPr lang="en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FF601-FCA1-3ED5-6FAE-B5136A10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09654"/>
            <a:ext cx="7772400" cy="554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52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ACF4-9097-1A85-88D8-BD7411BA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</a:t>
            </a:r>
            <a:r>
              <a:rPr lang="en-DE" b="1" dirty="0"/>
              <a:t>did not </a:t>
            </a:r>
            <a:r>
              <a:rPr lang="en-DE" dirty="0"/>
              <a:t>code – </a:t>
            </a:r>
            <a:r>
              <a:rPr lang="en-DE" dirty="0">
                <a:hlinkClick r:id="rId2"/>
              </a:rPr>
              <a:t>wandb project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E204-B766-CB39-5F7F-A1271F035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D3450-7D1F-F76A-B2DC-51E27DF8E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31" y="1425727"/>
            <a:ext cx="11307537" cy="57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27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ACF4-9097-1A85-88D8-BD7411BA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</a:t>
            </a:r>
            <a:r>
              <a:rPr lang="en-DE" b="1" dirty="0"/>
              <a:t>did not </a:t>
            </a:r>
            <a:r>
              <a:rPr lang="en-DE" dirty="0"/>
              <a:t>code – </a:t>
            </a:r>
            <a:r>
              <a:rPr lang="en-DE" dirty="0">
                <a:hlinkClick r:id="rId2"/>
              </a:rPr>
              <a:t>wandb project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E204-B766-CB39-5F7F-A1271F035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448C4-088D-968D-1CE0-FAE10384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31" y="1425727"/>
            <a:ext cx="11307537" cy="57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54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ACF4-9097-1A85-88D8-BD7411BA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</a:t>
            </a:r>
            <a:r>
              <a:rPr lang="en-DE" b="1" dirty="0"/>
              <a:t>did not </a:t>
            </a:r>
            <a:r>
              <a:rPr lang="en-DE" dirty="0"/>
              <a:t>code – </a:t>
            </a:r>
            <a:r>
              <a:rPr lang="en-DE" dirty="0">
                <a:hlinkClick r:id="rId2"/>
              </a:rPr>
              <a:t>wandb project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E204-B766-CB39-5F7F-A1271F035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86B09-3C91-1D9D-4E75-D52CEE9A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31" y="1425727"/>
            <a:ext cx="11307537" cy="57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60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ACF4-9097-1A85-88D8-BD7411BA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</a:t>
            </a:r>
            <a:r>
              <a:rPr lang="en-DE" b="1" dirty="0"/>
              <a:t>did not </a:t>
            </a:r>
            <a:r>
              <a:rPr lang="en-DE" dirty="0"/>
              <a:t>code – </a:t>
            </a:r>
            <a:r>
              <a:rPr lang="en-DE" dirty="0">
                <a:hlinkClick r:id="rId2"/>
              </a:rPr>
              <a:t>wandb project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E204-B766-CB39-5F7F-A1271F035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86B09-3C91-1D9D-4E75-D52CEE9A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31" y="1425727"/>
            <a:ext cx="11307537" cy="5796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687D2A-58B6-6D2B-F271-1023FF94D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366" y="4468159"/>
            <a:ext cx="4893759" cy="1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90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ACF4-9097-1A85-88D8-BD7411BA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Conclusions and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E204-B766-CB39-5F7F-A1271F035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MCTS outperforms Q-Learning</a:t>
            </a:r>
          </a:p>
          <a:p>
            <a:r>
              <a:rPr lang="en-DE" dirty="0"/>
              <a:t>DeepRL is very promising</a:t>
            </a:r>
          </a:p>
          <a:p>
            <a:endParaRPr lang="en-DE" dirty="0"/>
          </a:p>
          <a:p>
            <a:r>
              <a:rPr lang="en-DE" dirty="0"/>
              <a:t>Investigate why Q</a:t>
            </a:r>
            <a:r>
              <a:rPr lang="en-GB" dirty="0"/>
              <a:t>-L</a:t>
            </a:r>
            <a:r>
              <a:rPr lang="en-DE" dirty="0"/>
              <a:t>earning underperformed so much</a:t>
            </a:r>
          </a:p>
          <a:p>
            <a:r>
              <a:rPr lang="en-DE" dirty="0"/>
              <a:t>Investigate why selfplay did not have an impact</a:t>
            </a:r>
          </a:p>
          <a:p>
            <a:r>
              <a:rPr lang="en-DE" dirty="0"/>
              <a:t>Tune NN hyperparameters</a:t>
            </a:r>
          </a:p>
          <a:p>
            <a:endParaRPr lang="en-DE" dirty="0"/>
          </a:p>
          <a:p>
            <a:r>
              <a:rPr lang="en-DE" dirty="0"/>
              <a:t>Actually train an agent for Connect4 and submit it to Kaggle!</a:t>
            </a:r>
          </a:p>
        </p:txBody>
      </p:sp>
    </p:spTree>
    <p:extLst>
      <p:ext uri="{BB962C8B-B14F-4D97-AF65-F5344CB8AC3E}">
        <p14:creationId xmlns:p14="http://schemas.microsoft.com/office/powerpoint/2010/main" val="28352753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D3FC0B9-FB10-239C-A288-21FD89B8E6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DE" dirty="0"/>
              <a:t>Questions on the project</a:t>
            </a:r>
          </a:p>
        </p:txBody>
      </p:sp>
    </p:spTree>
    <p:extLst>
      <p:ext uri="{BB962C8B-B14F-4D97-AF65-F5344CB8AC3E}">
        <p14:creationId xmlns:p14="http://schemas.microsoft.com/office/powerpoint/2010/main" val="327175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50479-985D-9198-A0ED-F327CDB7B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setting – TicTacToe</a:t>
            </a:r>
          </a:p>
        </p:txBody>
      </p:sp>
      <p:pic>
        <p:nvPicPr>
          <p:cNvPr id="4" name="Screen Recording 2023-03-27 at 17.22.58.mov">
            <a:hlinkClick r:id="" action="ppaction://media"/>
            <a:extLst>
              <a:ext uri="{FF2B5EF4-FFF2-40B4-BE49-F238E27FC236}">
                <a16:creationId xmlns:a16="http://schemas.microsoft.com/office/drawing/2014/main" id="{1464D26C-00F0-73EA-741F-837A20CB41A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1375" y="1825625"/>
            <a:ext cx="5427663" cy="4351338"/>
          </a:xfrm>
        </p:spPr>
      </p:pic>
    </p:spTree>
    <p:extLst>
      <p:ext uri="{BB962C8B-B14F-4D97-AF65-F5344CB8AC3E}">
        <p14:creationId xmlns:p14="http://schemas.microsoft.com/office/powerpoint/2010/main" val="407806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56B5-22B4-53C0-424E-C41A9C46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My approach to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3ABF-B8CD-1C2F-6B51-E9A837A5D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DE" dirty="0"/>
              <a:t>Align code to </a:t>
            </a:r>
            <a:r>
              <a:rPr lang="en-DE" b="1" dirty="0"/>
              <a:t>reference libraries</a:t>
            </a:r>
            <a:r>
              <a:rPr lang="en-DE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DE" dirty="0"/>
              <a:t>Gym			for environments</a:t>
            </a:r>
          </a:p>
          <a:p>
            <a:pPr lvl="1">
              <a:lnSpc>
                <a:spcPct val="100000"/>
              </a:lnSpc>
            </a:pPr>
            <a:r>
              <a:rPr lang="en-DE" dirty="0"/>
              <a:t>Stable Baselines3	for algorithms</a:t>
            </a:r>
          </a:p>
          <a:p>
            <a:pPr lvl="1">
              <a:lnSpc>
                <a:spcPct val="100000"/>
              </a:lnSpc>
            </a:pPr>
            <a:r>
              <a:rPr lang="en-DE" dirty="0"/>
              <a:t>Weights and Biases	for tracking and evaluating</a:t>
            </a:r>
          </a:p>
          <a:p>
            <a:pPr>
              <a:lnSpc>
                <a:spcPct val="100000"/>
              </a:lnSpc>
            </a:pPr>
            <a:r>
              <a:rPr lang="en-DE" dirty="0"/>
              <a:t>Select algorithms to use</a:t>
            </a:r>
          </a:p>
          <a:p>
            <a:pPr>
              <a:lnSpc>
                <a:spcPct val="100000"/>
              </a:lnSpc>
            </a:pPr>
            <a:r>
              <a:rPr lang="en-DE" dirty="0"/>
              <a:t>Define evaluation of agents</a:t>
            </a:r>
          </a:p>
          <a:p>
            <a:pPr>
              <a:lnSpc>
                <a:spcPct val="100000"/>
              </a:lnSpc>
            </a:pPr>
            <a:endParaRPr lang="en-DE" dirty="0"/>
          </a:p>
          <a:p>
            <a:pPr>
              <a:lnSpc>
                <a:spcPct val="100000"/>
              </a:lnSpc>
            </a:pPr>
            <a:r>
              <a:rPr lang="en-DE" dirty="0"/>
              <a:t>Code available on github: </a:t>
            </a:r>
            <a:r>
              <a:rPr lang="en-GB" sz="2000" dirty="0">
                <a:hlinkClick r:id="rId2"/>
              </a:rPr>
              <a:t>https://github.com/maxserra/ml2_project_connectx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69443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56B5-22B4-53C0-424E-C41A9C46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My approach to the project –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3ABF-B8CD-1C2F-6B51-E9A837A5D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DE" dirty="0"/>
              <a:t>How to evaluate an agent?</a:t>
            </a:r>
          </a:p>
          <a:p>
            <a:pPr lvl="1"/>
            <a:r>
              <a:rPr lang="en-DE" dirty="0"/>
              <a:t>Play against another agent</a:t>
            </a:r>
          </a:p>
          <a:p>
            <a:pPr lvl="1"/>
            <a:r>
              <a:rPr lang="en-GB" dirty="0"/>
              <a:t>A</a:t>
            </a:r>
            <a:r>
              <a:rPr lang="en-DE" dirty="0"/>
              <a:t>verage cumulative reward</a:t>
            </a:r>
          </a:p>
          <a:p>
            <a:pPr lvl="2"/>
            <a:r>
              <a:rPr lang="en-DE" dirty="0"/>
              <a:t>Win rate is a special case with the reward set to 0 – 1</a:t>
            </a:r>
          </a:p>
          <a:p>
            <a:r>
              <a:rPr lang="en-DE" dirty="0"/>
              <a:t>How do we choose the reward function?</a:t>
            </a:r>
          </a:p>
          <a:p>
            <a:pPr lvl="1"/>
            <a:r>
              <a:rPr lang="en-DE" dirty="0"/>
              <a:t>Do we program game rules on the agent?</a:t>
            </a:r>
          </a:p>
          <a:p>
            <a:pPr lvl="1"/>
            <a:r>
              <a:rPr lang="en-DE" dirty="0"/>
              <a:t>Or, do we let the agent learn them?</a:t>
            </a:r>
          </a:p>
        </p:txBody>
      </p:sp>
    </p:spTree>
    <p:extLst>
      <p:ext uri="{BB962C8B-B14F-4D97-AF65-F5344CB8AC3E}">
        <p14:creationId xmlns:p14="http://schemas.microsoft.com/office/powerpoint/2010/main" val="2988284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C839-7773-AC8C-014E-02722B85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TicTacToe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F335B-DAD0-A8AA-DC04-C9E70BECF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Based on Kaggle environment, adapted to Gym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F84DA-A465-A3A4-5B98-F0B586F78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96" t="4285" r="32839" b="33134"/>
          <a:stretch/>
        </p:blipFill>
        <p:spPr>
          <a:xfrm>
            <a:off x="10115924" y="1825625"/>
            <a:ext cx="1237876" cy="1080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16C893-A26D-44CD-F4E3-4D6EC1F3E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3998"/>
            <a:ext cx="8912693" cy="1604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6BC6B1-DA2F-ED83-181F-257151571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72170"/>
            <a:ext cx="8250142" cy="25854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5EB59-4D63-3EB8-B282-93E39434F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013" y="4468159"/>
            <a:ext cx="4893759" cy="1843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5C75E1-89C8-AF45-0A44-9F82C07B8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8342" y="1223539"/>
            <a:ext cx="2954154" cy="49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0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56B5-22B4-53C0-424E-C41A9C46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My approach to the project – Algortihms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3ABF-B8CD-1C2F-6B51-E9A837A5D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Which algorithms could we use?</a:t>
            </a:r>
          </a:p>
          <a:p>
            <a:pPr lvl="1"/>
            <a:r>
              <a:rPr lang="en-DE" dirty="0"/>
              <a:t>Temporal-Difference:</a:t>
            </a:r>
          </a:p>
          <a:p>
            <a:pPr lvl="2"/>
            <a:r>
              <a:rPr lang="en-DE" dirty="0"/>
              <a:t>Q-Learning</a:t>
            </a:r>
          </a:p>
          <a:p>
            <a:pPr lvl="2"/>
            <a:r>
              <a:rPr lang="en-DE" dirty="0"/>
              <a:t>(Expected) Sarsa</a:t>
            </a:r>
          </a:p>
          <a:p>
            <a:pPr lvl="1"/>
            <a:r>
              <a:rPr lang="en-DE" dirty="0"/>
              <a:t>Monte Carlo Tree Search</a:t>
            </a:r>
          </a:p>
        </p:txBody>
      </p:sp>
    </p:spTree>
    <p:extLst>
      <p:ext uri="{BB962C8B-B14F-4D97-AF65-F5344CB8AC3E}">
        <p14:creationId xmlns:p14="http://schemas.microsoft.com/office/powerpoint/2010/main" val="3007243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56B5-22B4-53C0-424E-C41A9C46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My approach to the project – Algortihms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3ABF-B8CD-1C2F-6B51-E9A837A5D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Which algorithms could we use?</a:t>
            </a:r>
          </a:p>
          <a:p>
            <a:pPr lvl="1"/>
            <a:r>
              <a:rPr lang="en-DE" dirty="0"/>
              <a:t>Temporal-Difference:</a:t>
            </a:r>
          </a:p>
          <a:p>
            <a:pPr lvl="2"/>
            <a:r>
              <a:rPr lang="en-DE" dirty="0"/>
              <a:t>Q-Learning</a:t>
            </a:r>
          </a:p>
          <a:p>
            <a:pPr lvl="2"/>
            <a:r>
              <a:rPr lang="en-DE" dirty="0"/>
              <a:t>(Expected) Sarsa</a:t>
            </a:r>
          </a:p>
          <a:p>
            <a:pPr lvl="1"/>
            <a:r>
              <a:rPr lang="en-DE" dirty="0"/>
              <a:t>Monte Carlo Tree Search</a:t>
            </a:r>
          </a:p>
          <a:p>
            <a:pPr lvl="1"/>
            <a:r>
              <a:rPr lang="en-DE" dirty="0"/>
              <a:t>Deep Reinforcement Learning (“out-of-the-box” from Stable Baselines3)</a:t>
            </a:r>
          </a:p>
          <a:p>
            <a:pPr lvl="2"/>
            <a:r>
              <a:rPr lang="en-DE" dirty="0"/>
              <a:t>DQN</a:t>
            </a:r>
          </a:p>
          <a:p>
            <a:pPr lvl="2"/>
            <a:r>
              <a:rPr lang="en-DE" dirty="0"/>
              <a:t>PPO</a:t>
            </a:r>
          </a:p>
        </p:txBody>
      </p:sp>
    </p:spTree>
    <p:extLst>
      <p:ext uri="{BB962C8B-B14F-4D97-AF65-F5344CB8AC3E}">
        <p14:creationId xmlns:p14="http://schemas.microsoft.com/office/powerpoint/2010/main" val="400369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4751E-DA7D-D20E-5C9E-D986FA304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B51DF-C5BA-5A6A-3656-134FA0023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0AA31-7CF3-8DD2-B346-712C2B16E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7" y="1763265"/>
            <a:ext cx="10828026" cy="44760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F4045F-588E-F8CF-FDD0-B23B143BC1D6}"/>
              </a:ext>
            </a:extLst>
          </p:cNvPr>
          <p:cNvSpPr txBox="1"/>
          <p:nvPr/>
        </p:nvSpPr>
        <p:spPr>
          <a:xfrm>
            <a:off x="9158792" y="6176963"/>
            <a:ext cx="23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Sutton and Barto, 2020</a:t>
            </a:r>
          </a:p>
        </p:txBody>
      </p:sp>
    </p:spTree>
    <p:extLst>
      <p:ext uri="{BB962C8B-B14F-4D97-AF65-F5344CB8AC3E}">
        <p14:creationId xmlns:p14="http://schemas.microsoft.com/office/powerpoint/2010/main" val="381913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452</Words>
  <Application>Microsoft Macintosh PowerPoint</Application>
  <PresentationFormat>Widescreen</PresentationFormat>
  <Paragraphs>79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ConnectX Kaggle competition Reinforcement Learning on a two-player game</vt:lpstr>
      <vt:lpstr>Problem setting – Connect4</vt:lpstr>
      <vt:lpstr>Problem setting – TicTacToe</vt:lpstr>
      <vt:lpstr>My approach to the project</vt:lpstr>
      <vt:lpstr>My approach to the project – Evaluation</vt:lpstr>
      <vt:lpstr>TicTacToe environment</vt:lpstr>
      <vt:lpstr>My approach to the project – Algortihms</vt:lpstr>
      <vt:lpstr>My approach to the project – Algortihms</vt:lpstr>
      <vt:lpstr>Q-Learning</vt:lpstr>
      <vt:lpstr>MCTS</vt:lpstr>
      <vt:lpstr>MCTS – Upper Confidence bound for Trees (UCT)</vt:lpstr>
      <vt:lpstr>MCTS – Upper Confidence bound for Trees (UCT)</vt:lpstr>
      <vt:lpstr>MCTS – Adaptive UCT</vt:lpstr>
      <vt:lpstr>The algorithms I coded</vt:lpstr>
      <vt:lpstr>The algorithms I coded</vt:lpstr>
      <vt:lpstr>The algorithms I coded – wandb project</vt:lpstr>
      <vt:lpstr>The algorithms I coded – wandb project</vt:lpstr>
      <vt:lpstr>The algorithms I did not code</vt:lpstr>
      <vt:lpstr>The algorithms I did not code – Kaggle notebook</vt:lpstr>
      <vt:lpstr>The algorithms I did not code – Kaggle notebook</vt:lpstr>
      <vt:lpstr>The algorithms I did not code – Kaggle notebook</vt:lpstr>
      <vt:lpstr>The algorithms I did not code – wandb project</vt:lpstr>
      <vt:lpstr>The algorithms I did not code – wandb project</vt:lpstr>
      <vt:lpstr>The algorithms I did not code – wandb project</vt:lpstr>
      <vt:lpstr>The algorithms I did not code – wandb project</vt:lpstr>
      <vt:lpstr>Conclusions and outlook</vt:lpstr>
      <vt:lpstr>Questions on the project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Serra Lasierra</dc:creator>
  <cp:lastModifiedBy>Max Serra Lasierra</cp:lastModifiedBy>
  <cp:revision>6</cp:revision>
  <dcterms:created xsi:type="dcterms:W3CDTF">2023-03-27T15:08:45Z</dcterms:created>
  <dcterms:modified xsi:type="dcterms:W3CDTF">2023-03-27T21:02:48Z</dcterms:modified>
</cp:coreProperties>
</file>